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3" r:id="rId28"/>
    <p:sldId id="284" r:id="rId29"/>
    <p:sldId id="285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 To The World Wide Web" id="{720B4293-6C82-40EF-9F8C-248953AE4E41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</p14:sldIdLst>
        </p14:section>
        <p14:section name="Introduction To HTML" id="{1AEF1838-8BF3-4C1D-9CD3-DDDA8F4F070F}">
          <p14:sldIdLst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</p14:sldIdLst>
        </p14:section>
        <p14:section name="Introduction To CSS" id="{A22A2AB5-B573-41A4-811F-D15667A190C0}">
          <p14:sldIdLst>
            <p14:sldId id="276"/>
            <p14:sldId id="277"/>
            <p14:sldId id="278"/>
            <p14:sldId id="279"/>
            <p14:sldId id="280"/>
            <p14:sldId id="281"/>
          </p14:sldIdLst>
        </p14:section>
        <p14:section name="HTML" id="{5D16F5CE-B15E-465F-AF4A-6C3322D4B984}">
          <p14:sldIdLst>
            <p14:sldId id="283"/>
            <p14:sldId id="284"/>
            <p14:sldId id="28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8" d="100"/>
          <a:sy n="68" d="100"/>
        </p:scale>
        <p:origin x="616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F68E2-58F2-4D09-BE8B-E3BD06533059}" type="datetimeFigureOut">
              <a:rPr lang="en-US" dirty="0"/>
              <a:t>11/23/2022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6473-DF6D-4702-B328-E0DD40540A4E}" type="datetimeFigureOut">
              <a:rPr lang="en-US" dirty="0"/>
              <a:t>11/23/2022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F7E3A-B166-407D-9866-32884E7D5B37}" type="datetimeFigureOut">
              <a:rPr lang="en-US" dirty="0"/>
              <a:t>11/23/2022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FC5F6-F338-4AE4-BB23-26385BCFC423}" type="datetimeFigureOut">
              <a:rPr lang="en-US" dirty="0"/>
              <a:t>11/23/2022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 dirty="0"/>
              <a:t>11/23/2022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4D41-86C1-4908-B66A-0B50CEB3BF29}" type="datetimeFigureOut">
              <a:rPr lang="en-US" dirty="0"/>
              <a:t>11/23/2022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6E2C-56C1-4E0D-A793-0088A7FDD37E}" type="datetimeFigureOut">
              <a:rPr lang="en-US" dirty="0"/>
              <a:t>11/23/2022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dirty="0"/>
              <a:t>11/23/2022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 dirty="0"/>
              <a:t>11/23/2022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2ABBEA6-7C60-4B02-AE87-00D78D8422AF}" type="datetimeFigureOut">
              <a:rPr lang="en-US" dirty="0"/>
              <a:t>11/23/2022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D897-D46E-4AD2-BD9B-49DD3E640873}" type="datetimeFigureOut">
              <a:rPr lang="en-US" dirty="0"/>
              <a:t>11/23/2022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8624D31-43A5-475A-80CF-332C9F6DCF35}" type="datetimeFigureOut">
              <a:rPr lang="en-US" dirty="0"/>
              <a:t>11/23/2022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Introduction To Web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algn="ctr"/>
            <a:r>
              <a:rPr lang="en-US" dirty="0" smtClean="0"/>
              <a:t>Web development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96" y="-624321"/>
            <a:ext cx="12173804" cy="5007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105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smtClean="0"/>
              <a:t>Introduction To HTML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/>
            <a:r>
              <a:rPr lang="en-US" dirty="0" smtClean="0"/>
              <a:t>Web page structure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0840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HTML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510967"/>
          </a:xfrm>
        </p:spPr>
        <p:txBody>
          <a:bodyPr>
            <a:normAutofit/>
          </a:bodyPr>
          <a:lstStyle/>
          <a:p>
            <a:r>
              <a:rPr lang="en-US" dirty="0"/>
              <a:t>HTML is a markup language that defines the structure </a:t>
            </a:r>
            <a:r>
              <a:rPr lang="en-US" dirty="0" smtClean="0"/>
              <a:t>of web </a:t>
            </a:r>
            <a:r>
              <a:rPr lang="en-US" dirty="0"/>
              <a:t>documents (web pages). 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097280" y="2465075"/>
            <a:ext cx="10058400" cy="3200434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HTML stands for </a:t>
            </a:r>
            <a:r>
              <a:rPr lang="en-US" b="1" dirty="0"/>
              <a:t>H</a:t>
            </a:r>
            <a:r>
              <a:rPr lang="en-US" dirty="0"/>
              <a:t>yper </a:t>
            </a:r>
            <a:r>
              <a:rPr lang="en-US" b="1" dirty="0"/>
              <a:t>T</a:t>
            </a:r>
            <a:r>
              <a:rPr lang="en-US" dirty="0"/>
              <a:t>ext </a:t>
            </a:r>
            <a:r>
              <a:rPr lang="en-US" b="1" dirty="0"/>
              <a:t>M</a:t>
            </a:r>
            <a:r>
              <a:rPr lang="en-US" dirty="0"/>
              <a:t>arkup </a:t>
            </a:r>
            <a:r>
              <a:rPr lang="en-US" b="1" dirty="0"/>
              <a:t>L</a:t>
            </a:r>
            <a:r>
              <a:rPr lang="en-US" dirty="0"/>
              <a:t>anguage. </a:t>
            </a:r>
          </a:p>
          <a:p>
            <a:pPr algn="just"/>
            <a:r>
              <a:rPr lang="en-US" dirty="0"/>
              <a:t>HTML consists of a series of elements, which you use to enclose, or wrap, different parts of the content to make it appear a certain way, or act a certain way. The enclosing tags can make a word or image hyperlink to somewhere else, can italicize words, can make the font bigger or smaller, and so on</a:t>
            </a:r>
            <a:r>
              <a:rPr lang="en-US" dirty="0" smtClean="0"/>
              <a:t>.</a:t>
            </a:r>
          </a:p>
          <a:p>
            <a:pPr algn="just"/>
            <a:r>
              <a:rPr lang="en-US" dirty="0" smtClean="0"/>
              <a:t>Each </a:t>
            </a:r>
            <a:r>
              <a:rPr lang="en-US" dirty="0"/>
              <a:t>HTML tags describes different document content </a:t>
            </a:r>
          </a:p>
        </p:txBody>
      </p:sp>
    </p:spTree>
    <p:extLst>
      <p:ext uri="{BB962C8B-B14F-4D97-AF65-F5344CB8AC3E}">
        <p14:creationId xmlns:p14="http://schemas.microsoft.com/office/powerpoint/2010/main" val="3948309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Example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4662497" cy="4225128"/>
          </a:xfrm>
        </p:spPr>
        <p:txBody>
          <a:bodyPr>
            <a:normAutofit lnSpcReduction="10000"/>
          </a:bodyPr>
          <a:lstStyle/>
          <a:p>
            <a:r>
              <a:rPr lang="en-US" i="1" dirty="0" smtClean="0"/>
              <a:t>&lt;!</a:t>
            </a:r>
            <a:r>
              <a:rPr lang="en-US" i="1" dirty="0"/>
              <a:t>DOCTYPE html&gt; </a:t>
            </a:r>
            <a:endParaRPr lang="en-US" dirty="0"/>
          </a:p>
          <a:p>
            <a:r>
              <a:rPr lang="en-US" i="1" dirty="0"/>
              <a:t>&lt;html&gt; </a:t>
            </a:r>
            <a:endParaRPr lang="en-US" dirty="0"/>
          </a:p>
          <a:p>
            <a:r>
              <a:rPr lang="en-US" i="1" dirty="0"/>
              <a:t>&lt;head&gt; </a:t>
            </a:r>
            <a:endParaRPr lang="en-US" dirty="0"/>
          </a:p>
          <a:p>
            <a:r>
              <a:rPr lang="en-US" i="1" dirty="0"/>
              <a:t>&lt;title&gt;Page Title&lt;/title&gt; </a:t>
            </a:r>
            <a:endParaRPr lang="en-US" dirty="0"/>
          </a:p>
          <a:p>
            <a:r>
              <a:rPr lang="en-US" i="1" dirty="0"/>
              <a:t>&lt;/head&gt; </a:t>
            </a:r>
            <a:endParaRPr lang="en-US" dirty="0"/>
          </a:p>
          <a:p>
            <a:r>
              <a:rPr lang="en-US" i="1" dirty="0"/>
              <a:t>&lt;body&gt; </a:t>
            </a:r>
            <a:endParaRPr lang="en-US" dirty="0"/>
          </a:p>
          <a:p>
            <a:r>
              <a:rPr lang="en-US" i="1" dirty="0"/>
              <a:t>&lt;h1&gt;My First Heading&lt;/h1&gt; </a:t>
            </a:r>
            <a:endParaRPr lang="en-US" dirty="0"/>
          </a:p>
          <a:p>
            <a:r>
              <a:rPr lang="en-US" i="1" dirty="0"/>
              <a:t>&lt;p&gt;My Paragraph&lt;/p&gt; </a:t>
            </a:r>
            <a:endParaRPr lang="en-US" dirty="0"/>
          </a:p>
          <a:p>
            <a:r>
              <a:rPr lang="en-US" i="1" dirty="0"/>
              <a:t>&lt;/body&gt; </a:t>
            </a:r>
            <a:endParaRPr lang="en-US" dirty="0"/>
          </a:p>
          <a:p>
            <a:r>
              <a:rPr lang="en-US" i="1" dirty="0"/>
              <a:t>&lt;/html&gt;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9809" y="1845734"/>
            <a:ext cx="5975872" cy="4225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412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Example Explained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1" y="1845734"/>
            <a:ext cx="3964914" cy="4225128"/>
          </a:xfrm>
        </p:spPr>
        <p:txBody>
          <a:bodyPr>
            <a:normAutofit lnSpcReduction="10000"/>
          </a:bodyPr>
          <a:lstStyle/>
          <a:p>
            <a:r>
              <a:rPr lang="en-US" i="1" dirty="0" smtClean="0"/>
              <a:t>&lt;!</a:t>
            </a:r>
            <a:r>
              <a:rPr lang="en-US" i="1" dirty="0"/>
              <a:t>DOCTYPE html&gt; </a:t>
            </a:r>
            <a:endParaRPr lang="en-US" dirty="0"/>
          </a:p>
          <a:p>
            <a:r>
              <a:rPr lang="en-US" i="1" dirty="0"/>
              <a:t>&lt;html&gt; </a:t>
            </a:r>
            <a:endParaRPr lang="en-US" dirty="0"/>
          </a:p>
          <a:p>
            <a:r>
              <a:rPr lang="en-US" i="1" dirty="0"/>
              <a:t>&lt;head&gt; </a:t>
            </a:r>
            <a:endParaRPr lang="en-US" dirty="0"/>
          </a:p>
          <a:p>
            <a:r>
              <a:rPr lang="en-US" i="1" dirty="0"/>
              <a:t>&lt;title&gt;Page Title&lt;/title&gt; </a:t>
            </a:r>
            <a:endParaRPr lang="en-US" dirty="0"/>
          </a:p>
          <a:p>
            <a:r>
              <a:rPr lang="en-US" i="1" dirty="0"/>
              <a:t>&lt;/head&gt; </a:t>
            </a:r>
            <a:endParaRPr lang="en-US" dirty="0"/>
          </a:p>
          <a:p>
            <a:r>
              <a:rPr lang="en-US" i="1" dirty="0"/>
              <a:t>&lt;body&gt; </a:t>
            </a:r>
            <a:endParaRPr lang="en-US" dirty="0"/>
          </a:p>
          <a:p>
            <a:r>
              <a:rPr lang="en-US" i="1" dirty="0"/>
              <a:t>&lt;h1&gt;My First Heading&lt;/h1&gt; </a:t>
            </a:r>
            <a:endParaRPr lang="en-US" dirty="0"/>
          </a:p>
          <a:p>
            <a:r>
              <a:rPr lang="en-US" i="1" dirty="0"/>
              <a:t>&lt;p&gt;My Paragraph&lt;/p&gt; </a:t>
            </a:r>
            <a:endParaRPr lang="en-US" dirty="0"/>
          </a:p>
          <a:p>
            <a:r>
              <a:rPr lang="en-US" i="1" dirty="0"/>
              <a:t>&lt;/body&gt; </a:t>
            </a:r>
            <a:endParaRPr lang="en-US" dirty="0"/>
          </a:p>
          <a:p>
            <a:r>
              <a:rPr lang="en-US" i="1" dirty="0"/>
              <a:t>&lt;/html&gt;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5062194" y="1845734"/>
            <a:ext cx="5959311" cy="4225128"/>
          </a:xfrm>
          <a:prstGeom prst="rect">
            <a:avLst/>
          </a:prstGeom>
        </p:spPr>
        <p:txBody>
          <a:bodyPr vert="horz" lIns="0" tIns="45720" rIns="0" bIns="45720" rtlCol="0">
            <a:normAutofit fontScale="92500" lnSpcReduction="1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just"/>
            <a:r>
              <a:rPr lang="en-US" dirty="0"/>
              <a:t>The </a:t>
            </a:r>
            <a:r>
              <a:rPr lang="en-US" b="1" dirty="0"/>
              <a:t>DOCTYPE</a:t>
            </a:r>
            <a:r>
              <a:rPr lang="en-US" dirty="0"/>
              <a:t> declaration defines the document type to be </a:t>
            </a:r>
            <a:r>
              <a:rPr lang="en-US" b="1" dirty="0" smtClean="0"/>
              <a:t>HTML.</a:t>
            </a:r>
            <a:r>
              <a:rPr lang="en-US" dirty="0" smtClean="0"/>
              <a:t> </a:t>
            </a:r>
            <a:endParaRPr lang="en-US" dirty="0"/>
          </a:p>
          <a:p>
            <a:pPr lvl="0" algn="just"/>
            <a:r>
              <a:rPr lang="en-US" dirty="0"/>
              <a:t>The text between </a:t>
            </a:r>
            <a:r>
              <a:rPr lang="en-US" b="1" dirty="0"/>
              <a:t>&lt;html&gt;</a:t>
            </a:r>
            <a:r>
              <a:rPr lang="en-US" dirty="0"/>
              <a:t> and </a:t>
            </a:r>
            <a:r>
              <a:rPr lang="en-US" b="1" dirty="0"/>
              <a:t>&lt;/html&gt;</a:t>
            </a:r>
            <a:r>
              <a:rPr lang="en-US" dirty="0"/>
              <a:t> describes an </a:t>
            </a:r>
            <a:r>
              <a:rPr lang="en-US" b="1" dirty="0"/>
              <a:t>HTML</a:t>
            </a:r>
            <a:r>
              <a:rPr lang="en-US" dirty="0"/>
              <a:t> </a:t>
            </a:r>
            <a:r>
              <a:rPr lang="en-US" dirty="0" smtClean="0"/>
              <a:t>document. </a:t>
            </a:r>
            <a:endParaRPr lang="en-US" dirty="0"/>
          </a:p>
          <a:p>
            <a:pPr lvl="0" algn="just"/>
            <a:r>
              <a:rPr lang="en-US" dirty="0"/>
              <a:t>The text between </a:t>
            </a:r>
            <a:r>
              <a:rPr lang="en-US" b="1" dirty="0"/>
              <a:t>&lt;head&gt;</a:t>
            </a:r>
            <a:r>
              <a:rPr lang="en-US" dirty="0"/>
              <a:t> and </a:t>
            </a:r>
            <a:r>
              <a:rPr lang="en-US" b="1" dirty="0"/>
              <a:t>&lt;/head&gt;</a:t>
            </a:r>
            <a:r>
              <a:rPr lang="en-US" dirty="0"/>
              <a:t> provides information about the </a:t>
            </a:r>
            <a:r>
              <a:rPr lang="en-US" dirty="0" smtClean="0"/>
              <a:t>document. </a:t>
            </a:r>
            <a:endParaRPr lang="en-US" dirty="0"/>
          </a:p>
          <a:p>
            <a:pPr lvl="0" algn="just"/>
            <a:r>
              <a:rPr lang="en-US" dirty="0"/>
              <a:t>The text between </a:t>
            </a:r>
            <a:r>
              <a:rPr lang="en-US" b="1" dirty="0"/>
              <a:t>&lt;title&gt;</a:t>
            </a:r>
            <a:r>
              <a:rPr lang="en-US" dirty="0"/>
              <a:t> and </a:t>
            </a:r>
            <a:r>
              <a:rPr lang="en-US" b="1" dirty="0"/>
              <a:t>&lt;/title&gt;</a:t>
            </a:r>
            <a:r>
              <a:rPr lang="en-US" dirty="0"/>
              <a:t> provides title for the </a:t>
            </a:r>
            <a:r>
              <a:rPr lang="en-US" dirty="0" smtClean="0"/>
              <a:t>document. </a:t>
            </a:r>
            <a:endParaRPr lang="en-US" dirty="0"/>
          </a:p>
          <a:p>
            <a:pPr lvl="0" algn="just"/>
            <a:r>
              <a:rPr lang="en-US" dirty="0"/>
              <a:t>The text between </a:t>
            </a:r>
            <a:r>
              <a:rPr lang="en-US" b="1" dirty="0"/>
              <a:t>&lt;body&gt; </a:t>
            </a:r>
            <a:r>
              <a:rPr lang="en-US" dirty="0"/>
              <a:t>and </a:t>
            </a:r>
            <a:r>
              <a:rPr lang="en-US" b="1" dirty="0"/>
              <a:t>&lt;/body&gt;</a:t>
            </a:r>
            <a:r>
              <a:rPr lang="en-US" dirty="0"/>
              <a:t> describes the visible page </a:t>
            </a:r>
            <a:r>
              <a:rPr lang="en-US" dirty="0" smtClean="0"/>
              <a:t>content. </a:t>
            </a:r>
            <a:endParaRPr lang="en-US" dirty="0"/>
          </a:p>
          <a:p>
            <a:pPr lvl="0" algn="just"/>
            <a:r>
              <a:rPr lang="en-US" dirty="0"/>
              <a:t>The text between </a:t>
            </a:r>
            <a:r>
              <a:rPr lang="en-US" b="1" dirty="0"/>
              <a:t>&lt;h1&gt;</a:t>
            </a:r>
            <a:r>
              <a:rPr lang="en-US" dirty="0"/>
              <a:t> and </a:t>
            </a:r>
            <a:r>
              <a:rPr lang="en-US" b="1" dirty="0"/>
              <a:t>&lt;/h1&gt;</a:t>
            </a:r>
            <a:r>
              <a:rPr lang="en-US" dirty="0"/>
              <a:t> describes a </a:t>
            </a:r>
            <a:r>
              <a:rPr lang="en-US" dirty="0" smtClean="0"/>
              <a:t>heading. </a:t>
            </a:r>
            <a:endParaRPr lang="en-US" dirty="0"/>
          </a:p>
          <a:p>
            <a:pPr lvl="0" algn="just"/>
            <a:r>
              <a:rPr lang="en-US" dirty="0"/>
              <a:t>The text between </a:t>
            </a:r>
            <a:r>
              <a:rPr lang="en-US" b="1" dirty="0"/>
              <a:t>&lt;p&gt;</a:t>
            </a:r>
            <a:r>
              <a:rPr lang="en-US" dirty="0"/>
              <a:t> and </a:t>
            </a:r>
            <a:r>
              <a:rPr lang="en-US" b="1" dirty="0"/>
              <a:t>&lt;/p&gt;</a:t>
            </a:r>
            <a:r>
              <a:rPr lang="en-US" dirty="0"/>
              <a:t> describes a </a:t>
            </a:r>
            <a:r>
              <a:rPr lang="en-US" dirty="0" smtClean="0"/>
              <a:t>paragraph.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5186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HTML Tags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1642184"/>
          </a:xfrm>
        </p:spPr>
        <p:txBody>
          <a:bodyPr>
            <a:normAutofit/>
          </a:bodyPr>
          <a:lstStyle/>
          <a:p>
            <a:r>
              <a:rPr lang="en-US" b="1" dirty="0"/>
              <a:t>HTML tags</a:t>
            </a:r>
            <a:r>
              <a:rPr lang="en-US" dirty="0"/>
              <a:t> are keywords (tag names) surrounded by angle brackets</a:t>
            </a:r>
            <a:r>
              <a:rPr lang="en-US" dirty="0" smtClean="0"/>
              <a:t>: </a:t>
            </a:r>
            <a:r>
              <a:rPr lang="en-US" b="1" dirty="0" smtClean="0"/>
              <a:t>&lt;</a:t>
            </a:r>
            <a:r>
              <a:rPr lang="en-US" b="1" dirty="0" err="1"/>
              <a:t>tagname</a:t>
            </a:r>
            <a:r>
              <a:rPr lang="en-US" b="1" dirty="0"/>
              <a:t>&gt;</a:t>
            </a:r>
            <a:r>
              <a:rPr lang="en-US" dirty="0"/>
              <a:t>content</a:t>
            </a:r>
            <a:r>
              <a:rPr lang="en-US" b="1" dirty="0"/>
              <a:t>&lt;/</a:t>
            </a:r>
            <a:r>
              <a:rPr lang="en-US" b="1" dirty="0" err="1"/>
              <a:t>tagname</a:t>
            </a:r>
            <a:r>
              <a:rPr lang="en-US" b="1" dirty="0"/>
              <a:t>&gt;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097280" y="2578197"/>
            <a:ext cx="10058400" cy="3200434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dirty="0"/>
              <a:t>HTML tags normally come in pairs like </a:t>
            </a:r>
            <a:r>
              <a:rPr lang="en-US" b="1" dirty="0"/>
              <a:t>&lt;p&gt;</a:t>
            </a:r>
            <a:r>
              <a:rPr lang="en-US" dirty="0"/>
              <a:t> and </a:t>
            </a:r>
            <a:r>
              <a:rPr lang="en-US" b="1" dirty="0"/>
              <a:t>&lt;/p</a:t>
            </a:r>
            <a:r>
              <a:rPr lang="en-US" b="1" dirty="0" smtClean="0"/>
              <a:t>&gt;. </a:t>
            </a:r>
            <a:endParaRPr lang="en-US" dirty="0"/>
          </a:p>
          <a:p>
            <a:pPr lvl="0"/>
            <a:r>
              <a:rPr lang="en-US" dirty="0" smtClean="0"/>
              <a:t>The </a:t>
            </a:r>
            <a:r>
              <a:rPr lang="en-US" dirty="0"/>
              <a:t>first tag </a:t>
            </a:r>
            <a:r>
              <a:rPr lang="en-US" b="1" dirty="0" smtClean="0"/>
              <a:t>&lt;p&gt; </a:t>
            </a:r>
            <a:r>
              <a:rPr lang="en-US" dirty="0" smtClean="0"/>
              <a:t>in </a:t>
            </a:r>
            <a:r>
              <a:rPr lang="en-US" dirty="0"/>
              <a:t>a pair is the </a:t>
            </a:r>
            <a:r>
              <a:rPr lang="en-US" b="1" dirty="0"/>
              <a:t>start tag</a:t>
            </a:r>
            <a:r>
              <a:rPr lang="en-US" dirty="0"/>
              <a:t>, the second </a:t>
            </a:r>
            <a:r>
              <a:rPr lang="en-US" dirty="0" smtClean="0"/>
              <a:t>tag </a:t>
            </a:r>
            <a:r>
              <a:rPr lang="en-US" b="1" dirty="0" smtClean="0"/>
              <a:t>&lt;/p&gt;</a:t>
            </a:r>
            <a:r>
              <a:rPr lang="en-US" dirty="0" smtClean="0"/>
              <a:t> </a:t>
            </a:r>
            <a:r>
              <a:rPr lang="en-US" dirty="0"/>
              <a:t>is the </a:t>
            </a:r>
            <a:r>
              <a:rPr lang="en-US" b="1" dirty="0"/>
              <a:t>end tag</a:t>
            </a:r>
            <a:r>
              <a:rPr lang="en-US" dirty="0"/>
              <a:t>. </a:t>
            </a:r>
            <a:endParaRPr lang="en-US" dirty="0" smtClean="0"/>
          </a:p>
          <a:p>
            <a:pPr lvl="0"/>
            <a:r>
              <a:rPr lang="en-US" dirty="0" smtClean="0"/>
              <a:t>The </a:t>
            </a:r>
            <a:r>
              <a:rPr lang="en-US" b="1" dirty="0"/>
              <a:t>end tag</a:t>
            </a:r>
            <a:r>
              <a:rPr lang="en-US" dirty="0"/>
              <a:t> is written like the </a:t>
            </a:r>
            <a:r>
              <a:rPr lang="en-US" b="1" dirty="0"/>
              <a:t>start tag</a:t>
            </a:r>
            <a:r>
              <a:rPr lang="en-US" dirty="0"/>
              <a:t>, but with a slash before the tag name. </a:t>
            </a:r>
            <a:endParaRPr lang="en-US" dirty="0" smtClean="0"/>
          </a:p>
          <a:p>
            <a:pPr lvl="0"/>
            <a:r>
              <a:rPr lang="en-US" dirty="0" smtClean="0"/>
              <a:t>The </a:t>
            </a:r>
            <a:r>
              <a:rPr lang="en-US" b="1" dirty="0"/>
              <a:t>start tag</a:t>
            </a:r>
            <a:r>
              <a:rPr lang="en-US" dirty="0"/>
              <a:t> is often called the </a:t>
            </a:r>
            <a:r>
              <a:rPr lang="en-US" b="1" dirty="0"/>
              <a:t>opening tag</a:t>
            </a:r>
            <a:r>
              <a:rPr lang="en-US" dirty="0"/>
              <a:t>.</a:t>
            </a:r>
            <a:r>
              <a:rPr lang="en-US" b="1" dirty="0"/>
              <a:t> </a:t>
            </a:r>
            <a:endParaRPr lang="en-US" dirty="0"/>
          </a:p>
          <a:p>
            <a:pPr lvl="0"/>
            <a:r>
              <a:rPr lang="en-US" dirty="0" smtClean="0"/>
              <a:t>The </a:t>
            </a:r>
            <a:r>
              <a:rPr lang="en-US" b="1" dirty="0"/>
              <a:t>end tag</a:t>
            </a:r>
            <a:r>
              <a:rPr lang="en-US" dirty="0"/>
              <a:t> is often called the </a:t>
            </a:r>
            <a:r>
              <a:rPr lang="en-US" b="1" dirty="0"/>
              <a:t>closing tag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94958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Tools used in creating and displaying HTML files are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Code editors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63" y="2885526"/>
            <a:ext cx="4938712" cy="2772873"/>
          </a:xfrm>
        </p:spPr>
      </p:pic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Web browser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67" y="2582863"/>
            <a:ext cx="4504266" cy="3378200"/>
          </a:xfrm>
        </p:spPr>
      </p:pic>
    </p:spTree>
    <p:extLst>
      <p:ext uri="{BB962C8B-B14F-4D97-AF65-F5344CB8AC3E}">
        <p14:creationId xmlns:p14="http://schemas.microsoft.com/office/powerpoint/2010/main" val="3933146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5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Code Editors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10058401" cy="718357"/>
          </a:xfrm>
        </p:spPr>
        <p:txBody>
          <a:bodyPr/>
          <a:lstStyle/>
          <a:p>
            <a:r>
              <a:rPr lang="en-US" b="1" dirty="0"/>
              <a:t>Code Editors </a:t>
            </a:r>
            <a:r>
              <a:rPr lang="en-US" dirty="0"/>
              <a:t>are computer programs or applications used in creating and editing programming file and documents. </a:t>
            </a:r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94689" y="2672465"/>
            <a:ext cx="4160990" cy="2540558"/>
          </a:xfrm>
        </p:spPr>
        <p:txBody>
          <a:bodyPr/>
          <a:lstStyle/>
          <a:p>
            <a:r>
              <a:rPr lang="en-US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There are two types of Editors </a:t>
            </a:r>
          </a:p>
          <a:p>
            <a:pPr lvl="0">
              <a:buFont typeface="Wingdings" panose="05000000000000000000" pitchFamily="2" charset="2"/>
              <a:buChar char="v"/>
            </a:pPr>
            <a:r>
              <a:rPr lang="en-US" dirty="0"/>
              <a:t>Plain Text Editors </a:t>
            </a:r>
          </a:p>
          <a:p>
            <a:pPr lvl="0">
              <a:buFont typeface="Wingdings" panose="05000000000000000000" pitchFamily="2" charset="2"/>
              <a:buChar char="v"/>
            </a:pPr>
            <a:r>
              <a:rPr lang="en-US" dirty="0"/>
              <a:t>Integrated Development Environment (IDE) </a:t>
            </a:r>
          </a:p>
          <a:p>
            <a:endParaRPr lang="en-US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6370320" y="3093563"/>
            <a:ext cx="4937760" cy="292793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205" y="2672465"/>
            <a:ext cx="5279009" cy="2639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210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4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Plain Text Editors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10058401" cy="718357"/>
          </a:xfrm>
        </p:spPr>
        <p:txBody>
          <a:bodyPr/>
          <a:lstStyle/>
          <a:p>
            <a:r>
              <a:rPr lang="en-US" dirty="0"/>
              <a:t>These are editors that edit plain text. Most of these plain text editors are embedded in operating system(OS) installed in computers. 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94689" y="2672465"/>
            <a:ext cx="4160990" cy="2540558"/>
          </a:xfrm>
        </p:spPr>
        <p:txBody>
          <a:bodyPr/>
          <a:lstStyle/>
          <a:p>
            <a:r>
              <a:rPr lang="en-US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Examples Of Plain Text </a:t>
            </a:r>
            <a:r>
              <a:rPr lang="en-US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Editors </a:t>
            </a:r>
          </a:p>
          <a:p>
            <a:pPr lvl="0">
              <a:buFont typeface="Wingdings" panose="05000000000000000000" pitchFamily="2" charset="2"/>
              <a:buChar char="v"/>
            </a:pPr>
            <a:r>
              <a:rPr lang="en-US" dirty="0" smtClean="0"/>
              <a:t>Notepad</a:t>
            </a:r>
          </a:p>
          <a:p>
            <a:pPr lvl="0">
              <a:buFont typeface="Wingdings" panose="05000000000000000000" pitchFamily="2" charset="2"/>
              <a:buChar char="v"/>
            </a:pPr>
            <a:r>
              <a:rPr lang="en-US" dirty="0" smtClean="0"/>
              <a:t>Text Edits</a:t>
            </a:r>
          </a:p>
          <a:p>
            <a:pPr lvl="0">
              <a:buFont typeface="Wingdings" panose="05000000000000000000" pitchFamily="2" charset="2"/>
              <a:buChar char="v"/>
            </a:pPr>
            <a:r>
              <a:rPr lang="en-US" dirty="0" smtClean="0"/>
              <a:t>Text Mate</a:t>
            </a:r>
          </a:p>
          <a:p>
            <a:pPr lvl="0">
              <a:buFont typeface="Wingdings" panose="05000000000000000000" pitchFamily="2" charset="2"/>
              <a:buChar char="v"/>
            </a:pPr>
            <a:r>
              <a:rPr lang="en-US" dirty="0" err="1" smtClean="0"/>
              <a:t>Etcs</a:t>
            </a:r>
            <a:endParaRPr lang="en-US" dirty="0"/>
          </a:p>
          <a:p>
            <a:endParaRPr lang="en-US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6370320" y="3093563"/>
            <a:ext cx="4937760" cy="292793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1143" y="2515037"/>
            <a:ext cx="3981655" cy="3448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9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4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Integrated Development Environment (IDE)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10058401" cy="718357"/>
          </a:xfrm>
        </p:spPr>
        <p:txBody>
          <a:bodyPr>
            <a:normAutofit/>
          </a:bodyPr>
          <a:lstStyle/>
          <a:p>
            <a:r>
              <a:rPr lang="en-US" dirty="0"/>
              <a:t>These are editors that has graphical user interface(GUI), which enable users/programmers to reduce coding, has built-in automation tools and helps to debug easily. 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94689" y="2672464"/>
            <a:ext cx="4160990" cy="3511519"/>
          </a:xfrm>
        </p:spPr>
        <p:txBody>
          <a:bodyPr>
            <a:normAutofit/>
          </a:bodyPr>
          <a:lstStyle/>
          <a:p>
            <a:r>
              <a:rPr lang="en-US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Examples Of </a:t>
            </a:r>
            <a:r>
              <a:rPr lang="en-US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IDE</a:t>
            </a:r>
            <a:r>
              <a:rPr lang="en-US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Editors </a:t>
            </a:r>
          </a:p>
          <a:p>
            <a:pPr lvl="0">
              <a:buFont typeface="Wingdings" panose="05000000000000000000" pitchFamily="2" charset="2"/>
              <a:buChar char="v"/>
            </a:pPr>
            <a:r>
              <a:rPr lang="en-US" dirty="0"/>
              <a:t>Microsoft Visual Studio Code</a:t>
            </a:r>
          </a:p>
          <a:p>
            <a:pPr lvl="0">
              <a:buFont typeface="Wingdings" panose="05000000000000000000" pitchFamily="2" charset="2"/>
              <a:buChar char="v"/>
            </a:pPr>
            <a:r>
              <a:rPr lang="en-US" dirty="0" smtClean="0"/>
              <a:t>Sublime </a:t>
            </a:r>
            <a:r>
              <a:rPr lang="en-US" dirty="0"/>
              <a:t>Text</a:t>
            </a:r>
          </a:p>
          <a:p>
            <a:pPr lvl="0">
              <a:buFont typeface="Wingdings" panose="05000000000000000000" pitchFamily="2" charset="2"/>
              <a:buChar char="v"/>
            </a:pPr>
            <a:r>
              <a:rPr lang="en-US" dirty="0" err="1" smtClean="0"/>
              <a:t>PyCharm</a:t>
            </a:r>
            <a:endParaRPr lang="en-US" dirty="0"/>
          </a:p>
          <a:p>
            <a:pPr lvl="0">
              <a:buFont typeface="Wingdings" panose="05000000000000000000" pitchFamily="2" charset="2"/>
              <a:buChar char="v"/>
            </a:pPr>
            <a:r>
              <a:rPr lang="en-US" dirty="0"/>
              <a:t>Android Studio</a:t>
            </a:r>
          </a:p>
          <a:p>
            <a:pPr lvl="0">
              <a:buFont typeface="Wingdings" panose="05000000000000000000" pitchFamily="2" charset="2"/>
              <a:buChar char="v"/>
            </a:pPr>
            <a:r>
              <a:rPr lang="en-US" dirty="0"/>
              <a:t>Adobe Dreamweaver </a:t>
            </a:r>
          </a:p>
          <a:p>
            <a:pPr lvl="0">
              <a:buFont typeface="Wingdings" panose="05000000000000000000" pitchFamily="2" charset="2"/>
              <a:buChar char="v"/>
            </a:pPr>
            <a:r>
              <a:rPr lang="en-US" dirty="0" smtClean="0"/>
              <a:t>Etc</a:t>
            </a:r>
            <a:r>
              <a:rPr lang="en-US" dirty="0"/>
              <a:t>. </a:t>
            </a:r>
          </a:p>
          <a:p>
            <a:endParaRPr lang="en-US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6370320" y="3093563"/>
            <a:ext cx="4937760" cy="292793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78" y="2564091"/>
            <a:ext cx="5186783" cy="3408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098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4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Code Editors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10058401" cy="166103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Stated in the </a:t>
            </a:r>
            <a:r>
              <a:rPr lang="en-US" dirty="0" smtClean="0"/>
              <a:t>example </a:t>
            </a:r>
            <a:r>
              <a:rPr lang="en-US" dirty="0"/>
              <a:t>above, those code can be written using any Editor either </a:t>
            </a:r>
            <a:r>
              <a:rPr lang="en-US" b="1" dirty="0"/>
              <a:t>plain text editor</a:t>
            </a:r>
            <a:r>
              <a:rPr lang="en-US" dirty="0"/>
              <a:t> or </a:t>
            </a:r>
            <a:r>
              <a:rPr lang="en-US" b="1" dirty="0"/>
              <a:t>IDE</a:t>
            </a:r>
            <a:r>
              <a:rPr lang="en-US" dirty="0"/>
              <a:t>. </a:t>
            </a:r>
          </a:p>
          <a:p>
            <a:r>
              <a:rPr lang="en-US" dirty="0"/>
              <a:t>To differentiate the type of program your writing, you have to save the file with an extension of </a:t>
            </a:r>
            <a:r>
              <a:rPr lang="en-US" b="1" dirty="0"/>
              <a:t>“.html”</a:t>
            </a:r>
            <a:r>
              <a:rPr lang="en-US" dirty="0"/>
              <a:t> or </a:t>
            </a:r>
            <a:r>
              <a:rPr lang="en-US" b="1" dirty="0"/>
              <a:t>“.</a:t>
            </a:r>
            <a:r>
              <a:rPr lang="en-US" b="1" dirty="0" err="1"/>
              <a:t>htm</a:t>
            </a:r>
            <a:r>
              <a:rPr lang="en-US" b="1" dirty="0"/>
              <a:t>”</a:t>
            </a:r>
            <a:r>
              <a:rPr lang="en-US" dirty="0"/>
              <a:t> for </a:t>
            </a:r>
            <a:r>
              <a:rPr lang="en-US" b="1" dirty="0"/>
              <a:t>HTML</a:t>
            </a:r>
            <a:r>
              <a:rPr lang="en-US" dirty="0"/>
              <a:t> files. Otherwise, it will be saved and treated as the default extension of the editor, which might not be visible via the </a:t>
            </a:r>
            <a:r>
              <a:rPr lang="en-US" b="1" dirty="0"/>
              <a:t>web browser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77" y="3742441"/>
            <a:ext cx="10058402" cy="1913641"/>
          </a:xfrm>
        </p:spPr>
        <p:txBody>
          <a:bodyPr>
            <a:normAutofit lnSpcReduction="10000"/>
          </a:bodyPr>
          <a:lstStyle/>
          <a:p>
            <a:r>
              <a:rPr lang="en-US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Examples</a:t>
            </a:r>
            <a:endParaRPr lang="en-US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lvl="0" indent="0">
              <a:buNone/>
            </a:pPr>
            <a:r>
              <a:rPr lang="en-US" dirty="0" smtClean="0"/>
              <a:t>Index.html	contactus.html 	</a:t>
            </a:r>
          </a:p>
          <a:p>
            <a:pPr marL="0" lvl="0" indent="0">
              <a:buNone/>
            </a:pPr>
            <a:r>
              <a:rPr lang="en-US" dirty="0" smtClean="0"/>
              <a:t>about_us.htm 	login.htm 	</a:t>
            </a:r>
          </a:p>
          <a:p>
            <a:pPr marL="0" lvl="0" indent="0">
              <a:buNone/>
            </a:pPr>
            <a:r>
              <a:rPr lang="en-US" dirty="0" smtClean="0"/>
              <a:t>Etc</a:t>
            </a:r>
            <a:r>
              <a:rPr lang="en-US" dirty="0"/>
              <a:t>. </a:t>
            </a:r>
            <a:endParaRPr lang="en-US" b="1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6370320" y="3093563"/>
            <a:ext cx="4937760" cy="292793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0034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4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W.W.W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3930162"/>
            <a:ext cx="10058400" cy="1938932"/>
          </a:xfrm>
        </p:spPr>
        <p:txBody>
          <a:bodyPr/>
          <a:lstStyle/>
          <a:p>
            <a:pPr algn="just"/>
            <a:r>
              <a:rPr lang="en-US" dirty="0"/>
              <a:t>The </a:t>
            </a:r>
            <a:r>
              <a:rPr lang="en-US" b="1" dirty="0"/>
              <a:t>World Wide Web (WWW)</a:t>
            </a:r>
            <a:r>
              <a:rPr lang="en-US" dirty="0"/>
              <a:t>, commonly known as the </a:t>
            </a:r>
            <a:r>
              <a:rPr lang="en-US" b="1" dirty="0"/>
              <a:t>Web</a:t>
            </a:r>
            <a:r>
              <a:rPr lang="en-US" dirty="0"/>
              <a:t>, is an </a:t>
            </a:r>
            <a:r>
              <a:rPr lang="en-US" dirty="0" smtClean="0"/>
              <a:t>information system where documents </a:t>
            </a:r>
            <a:r>
              <a:rPr lang="en-US" dirty="0"/>
              <a:t>and other web resources are identified by </a:t>
            </a:r>
            <a:r>
              <a:rPr lang="en-US" b="1" dirty="0" smtClean="0"/>
              <a:t>Uniform Resource Locators(URL) </a:t>
            </a:r>
            <a:r>
              <a:rPr lang="en-US" dirty="0" smtClean="0"/>
              <a:t>or </a:t>
            </a:r>
            <a:r>
              <a:rPr lang="en-US" b="1" dirty="0" smtClean="0"/>
              <a:t>Search </a:t>
            </a:r>
            <a:r>
              <a:rPr lang="en-US" b="1" dirty="0"/>
              <a:t>Engines</a:t>
            </a:r>
            <a:r>
              <a:rPr lang="en-US" dirty="0"/>
              <a:t>, which may be interlinked by </a:t>
            </a:r>
            <a:r>
              <a:rPr lang="en-US" b="1" dirty="0"/>
              <a:t>hypertext</a:t>
            </a:r>
            <a:r>
              <a:rPr lang="en-US" dirty="0"/>
              <a:t>, and are accessible over </a:t>
            </a:r>
            <a:r>
              <a:rPr lang="en-US" dirty="0" smtClean="0"/>
              <a:t>the </a:t>
            </a:r>
            <a:r>
              <a:rPr lang="en-US" b="1" dirty="0" smtClean="0"/>
              <a:t>internet</a:t>
            </a:r>
            <a:r>
              <a:rPr lang="en-US" dirty="0" smtClean="0"/>
              <a:t> through </a:t>
            </a:r>
            <a:r>
              <a:rPr lang="en-US" dirty="0"/>
              <a:t>the </a:t>
            </a:r>
            <a:r>
              <a:rPr lang="en-US" b="1" dirty="0"/>
              <a:t>Web </a:t>
            </a:r>
            <a:r>
              <a:rPr lang="en-US" b="1" dirty="0" smtClean="0"/>
              <a:t>Browser</a:t>
            </a:r>
            <a:r>
              <a:rPr lang="en-US" dirty="0" smtClean="0"/>
              <a:t>.</a:t>
            </a:r>
          </a:p>
          <a:p>
            <a:pPr algn="just"/>
            <a:r>
              <a:rPr lang="en-US" dirty="0"/>
              <a:t>The Web, is a global information infrastructure. A universal library and </a:t>
            </a:r>
            <a:r>
              <a:rPr lang="en-US" dirty="0" smtClean="0"/>
              <a:t>a collection of </a:t>
            </a:r>
            <a:r>
              <a:rPr lang="en-US" b="1" dirty="0" smtClean="0"/>
              <a:t>web server</a:t>
            </a:r>
            <a:r>
              <a:rPr lang="en-US" dirty="0" smtClean="0"/>
              <a:t>.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9985" y="1836775"/>
            <a:ext cx="2068115" cy="206811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" y="1836775"/>
            <a:ext cx="2050366" cy="205036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8322" y="1842038"/>
            <a:ext cx="2063778" cy="205224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62500" y="1836775"/>
            <a:ext cx="3421989" cy="2050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0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Web Browser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791547"/>
            <a:ext cx="10058401" cy="1247829"/>
          </a:xfrm>
        </p:spPr>
        <p:txBody>
          <a:bodyPr>
            <a:normAutofit fontScale="92500"/>
          </a:bodyPr>
          <a:lstStyle/>
          <a:p>
            <a:pPr algn="just"/>
            <a:r>
              <a:rPr lang="en-US" dirty="0"/>
              <a:t>As said earlier, the purpose of web browser is to read web resources (like HTML) and display them. </a:t>
            </a:r>
          </a:p>
          <a:p>
            <a:pPr algn="just"/>
            <a:r>
              <a:rPr lang="en-US" dirty="0"/>
              <a:t>The browser does not display the HTML tags, but uses them to determine how to display the document. </a:t>
            </a:r>
          </a:p>
          <a:p>
            <a:endParaRPr lang="en-US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6370320" y="3093563"/>
            <a:ext cx="4937760" cy="292793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1803" y="2680401"/>
            <a:ext cx="4454793" cy="3341094"/>
          </a:xfrm>
          <a:prstGeom prst="rect">
            <a:avLst/>
          </a:prstGeom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1133295" y="2961376"/>
            <a:ext cx="4732020" cy="355209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u="sng" dirty="0"/>
              <a:t>Examples of </a:t>
            </a:r>
            <a:r>
              <a:rPr lang="en-US" b="1" u="sng" dirty="0" smtClean="0"/>
              <a:t>Web Browsers are</a:t>
            </a:r>
            <a:endParaRPr lang="en-US" b="1" u="sng" dirty="0"/>
          </a:p>
          <a:p>
            <a:pPr lvl="0">
              <a:buFont typeface="Wingdings" panose="05000000000000000000" pitchFamily="2" charset="2"/>
              <a:buChar char="v"/>
            </a:pPr>
            <a:r>
              <a:rPr lang="en-US" dirty="0"/>
              <a:t>Internet Explorer.</a:t>
            </a:r>
          </a:p>
          <a:p>
            <a:pPr lvl="0">
              <a:buFont typeface="Wingdings" panose="05000000000000000000" pitchFamily="2" charset="2"/>
              <a:buChar char="v"/>
            </a:pPr>
            <a:r>
              <a:rPr lang="en-US" dirty="0"/>
              <a:t>Google Chrome.</a:t>
            </a:r>
          </a:p>
          <a:p>
            <a:pPr lvl="0">
              <a:buFont typeface="Wingdings" panose="05000000000000000000" pitchFamily="2" charset="2"/>
              <a:buChar char="v"/>
            </a:pPr>
            <a:r>
              <a:rPr lang="en-US" dirty="0"/>
              <a:t>Mozilla Firefox.</a:t>
            </a:r>
          </a:p>
          <a:p>
            <a:pPr lvl="0">
              <a:buFont typeface="Wingdings" panose="05000000000000000000" pitchFamily="2" charset="2"/>
              <a:buChar char="v"/>
            </a:pPr>
            <a:r>
              <a:rPr lang="en-US" dirty="0"/>
              <a:t>Safari.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Opera</a:t>
            </a:r>
            <a:r>
              <a:rPr lang="en-US" dirty="0" smtClean="0"/>
              <a:t>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 smtClean="0"/>
              <a:t>Etc</a:t>
            </a:r>
            <a:r>
              <a:rPr lang="en-US" dirty="0"/>
              <a:t>.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988511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  <p:bldP spid="1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smtClean="0"/>
              <a:t>Introduction To CSS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/>
            <a:r>
              <a:rPr lang="en-US" dirty="0" smtClean="0"/>
              <a:t>Web page STYLING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7163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CSS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510967"/>
          </a:xfrm>
        </p:spPr>
        <p:txBody>
          <a:bodyPr>
            <a:normAutofit/>
          </a:bodyPr>
          <a:lstStyle/>
          <a:p>
            <a:r>
              <a:rPr lang="en-US" b="1" dirty="0"/>
              <a:t>CSS</a:t>
            </a:r>
            <a:r>
              <a:rPr lang="en-US" dirty="0"/>
              <a:t> is a stylesheet language that describes the </a:t>
            </a:r>
            <a:r>
              <a:rPr lang="en-US" dirty="0" smtClean="0"/>
              <a:t>presentation and styling </a:t>
            </a:r>
            <a:r>
              <a:rPr lang="en-US" dirty="0"/>
              <a:t>of an </a:t>
            </a:r>
            <a:r>
              <a:rPr lang="en-US" b="1" dirty="0"/>
              <a:t>HTML</a:t>
            </a:r>
            <a:r>
              <a:rPr lang="en-US" dirty="0"/>
              <a:t> document. 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097280" y="2465075"/>
            <a:ext cx="10058400" cy="3200434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buFont typeface="Wingdings" panose="05000000000000000000" pitchFamily="2" charset="2"/>
              <a:buChar char="v"/>
            </a:pPr>
            <a:r>
              <a:rPr lang="en-US" b="1" dirty="0"/>
              <a:t>CSS </a:t>
            </a:r>
            <a:r>
              <a:rPr lang="en-US" dirty="0"/>
              <a:t>stands for </a:t>
            </a:r>
            <a:r>
              <a:rPr lang="en-US" b="1" dirty="0"/>
              <a:t>C</a:t>
            </a:r>
            <a:r>
              <a:rPr lang="en-US" dirty="0"/>
              <a:t>ascading </a:t>
            </a:r>
            <a:r>
              <a:rPr lang="en-US" b="1" dirty="0"/>
              <a:t>S</a:t>
            </a:r>
            <a:r>
              <a:rPr lang="en-US" dirty="0"/>
              <a:t>tyle </a:t>
            </a:r>
            <a:r>
              <a:rPr lang="en-US" b="1" dirty="0"/>
              <a:t>S</a:t>
            </a:r>
            <a:r>
              <a:rPr lang="en-US" dirty="0"/>
              <a:t>heets </a:t>
            </a:r>
          </a:p>
          <a:p>
            <a:pPr lvl="0">
              <a:buFont typeface="Wingdings" panose="05000000000000000000" pitchFamily="2" charset="2"/>
              <a:buChar char="v"/>
            </a:pPr>
            <a:r>
              <a:rPr lang="en-US" b="1" dirty="0"/>
              <a:t>CSS</a:t>
            </a:r>
            <a:r>
              <a:rPr lang="en-US" dirty="0"/>
              <a:t> describes how </a:t>
            </a:r>
            <a:r>
              <a:rPr lang="en-US" b="1" dirty="0"/>
              <a:t>HTML</a:t>
            </a:r>
            <a:r>
              <a:rPr lang="en-US" dirty="0"/>
              <a:t> elements are to be displayed on screen, paper or in other devices </a:t>
            </a:r>
          </a:p>
          <a:p>
            <a:pPr lvl="0">
              <a:buFont typeface="Wingdings" panose="05000000000000000000" pitchFamily="2" charset="2"/>
              <a:buChar char="v"/>
            </a:pPr>
            <a:r>
              <a:rPr lang="en-US" b="1" dirty="0"/>
              <a:t>CSS</a:t>
            </a:r>
            <a:r>
              <a:rPr lang="en-US" dirty="0"/>
              <a:t> saves a lot of works, it can control the layout of multiple web pages all at once </a:t>
            </a:r>
          </a:p>
        </p:txBody>
      </p:sp>
    </p:spTree>
    <p:extLst>
      <p:ext uri="{BB962C8B-B14F-4D97-AF65-F5344CB8AC3E}">
        <p14:creationId xmlns:p14="http://schemas.microsoft.com/office/powerpoint/2010/main" val="659729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970961"/>
            <a:ext cx="10058400" cy="766399"/>
          </a:xfrm>
        </p:spPr>
        <p:txBody>
          <a:bodyPr/>
          <a:lstStyle/>
          <a:p>
            <a:pPr algn="ctr"/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Example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93" y="1737360"/>
            <a:ext cx="5661987" cy="4186891"/>
          </a:xfr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4882" y="1737360"/>
            <a:ext cx="4030224" cy="24311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4882" y="4168510"/>
            <a:ext cx="4030224" cy="2076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006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970961"/>
            <a:ext cx="10058400" cy="766399"/>
          </a:xfrm>
        </p:spPr>
        <p:txBody>
          <a:bodyPr/>
          <a:lstStyle/>
          <a:p>
            <a:pPr algn="ctr"/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Example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8507" y="1737360"/>
            <a:ext cx="5076599" cy="3062354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3"/>
            <a:ext cx="5199825" cy="4399439"/>
          </a:xfrm>
        </p:spPr>
        <p:txBody>
          <a:bodyPr>
            <a:normAutofit fontScale="85000" lnSpcReduction="20000"/>
          </a:bodyPr>
          <a:lstStyle/>
          <a:p>
            <a:pPr lvl="0"/>
            <a:r>
              <a:rPr lang="en-US" dirty="0"/>
              <a:t>The </a:t>
            </a:r>
            <a:r>
              <a:rPr lang="en-US" b="1" dirty="0"/>
              <a:t>“h1”</a:t>
            </a:r>
            <a:r>
              <a:rPr lang="en-US" dirty="0"/>
              <a:t>, </a:t>
            </a:r>
            <a:r>
              <a:rPr lang="en-US" b="1" dirty="0"/>
              <a:t>“.</a:t>
            </a:r>
            <a:r>
              <a:rPr lang="en-US" b="1" dirty="0" err="1"/>
              <a:t>nav</a:t>
            </a:r>
            <a:r>
              <a:rPr lang="en-US" b="1" dirty="0"/>
              <a:t>”</a:t>
            </a:r>
            <a:r>
              <a:rPr lang="en-US" dirty="0"/>
              <a:t>, </a:t>
            </a:r>
            <a:r>
              <a:rPr lang="en-US" b="1" dirty="0"/>
              <a:t>“#</a:t>
            </a:r>
            <a:r>
              <a:rPr lang="en-US" b="1" dirty="0" smtClean="0"/>
              <a:t>footer&gt;a</a:t>
            </a:r>
            <a:r>
              <a:rPr lang="en-US" b="1" dirty="0"/>
              <a:t>”</a:t>
            </a:r>
            <a:r>
              <a:rPr lang="en-US" dirty="0"/>
              <a:t> are known as </a:t>
            </a:r>
            <a:r>
              <a:rPr lang="en-US" b="1" dirty="0"/>
              <a:t>selector</a:t>
            </a:r>
            <a:r>
              <a:rPr lang="en-US" dirty="0"/>
              <a:t>. Which refers to the element in an </a:t>
            </a:r>
            <a:r>
              <a:rPr lang="en-US" b="1" dirty="0"/>
              <a:t>HTML</a:t>
            </a:r>
            <a:r>
              <a:rPr lang="en-US" dirty="0"/>
              <a:t> file or documents. </a:t>
            </a:r>
          </a:p>
          <a:p>
            <a:pPr lvl="0"/>
            <a:r>
              <a:rPr lang="en-US" dirty="0"/>
              <a:t>Every other thing between the curly bracket </a:t>
            </a:r>
            <a:r>
              <a:rPr lang="en-US" b="1" dirty="0"/>
              <a:t>“{“</a:t>
            </a:r>
            <a:r>
              <a:rPr lang="en-US" dirty="0"/>
              <a:t> and </a:t>
            </a:r>
            <a:r>
              <a:rPr lang="en-US" b="1" dirty="0"/>
              <a:t>“}”</a:t>
            </a:r>
            <a:r>
              <a:rPr lang="en-US" dirty="0"/>
              <a:t> are known as </a:t>
            </a:r>
            <a:r>
              <a:rPr lang="en-US" b="1" dirty="0"/>
              <a:t>declarations</a:t>
            </a:r>
            <a:r>
              <a:rPr lang="en-US" dirty="0"/>
              <a:t>. Which refers to the effect that will take place on the </a:t>
            </a:r>
            <a:r>
              <a:rPr lang="en-US" b="1" dirty="0"/>
              <a:t>selectors</a:t>
            </a:r>
            <a:r>
              <a:rPr lang="en-US" dirty="0"/>
              <a:t> been </a:t>
            </a:r>
            <a:r>
              <a:rPr lang="en-US" dirty="0" smtClean="0"/>
              <a:t>mentioned. </a:t>
            </a:r>
            <a:endParaRPr lang="en-US" dirty="0"/>
          </a:p>
          <a:p>
            <a:pPr lvl="0"/>
            <a:r>
              <a:rPr lang="en-US" dirty="0"/>
              <a:t>The word(s) before the colon </a:t>
            </a:r>
            <a:r>
              <a:rPr lang="en-US" b="1" dirty="0"/>
              <a:t>“:”</a:t>
            </a:r>
            <a:r>
              <a:rPr lang="en-US" dirty="0"/>
              <a:t> in the declarations are known as </a:t>
            </a:r>
            <a:r>
              <a:rPr lang="en-US" b="1" dirty="0"/>
              <a:t>property</a:t>
            </a:r>
            <a:r>
              <a:rPr lang="en-US" dirty="0"/>
              <a:t>, and the one(s) after the colon</a:t>
            </a:r>
            <a:r>
              <a:rPr lang="en-US" b="1" dirty="0"/>
              <a:t> “:” </a:t>
            </a:r>
            <a:r>
              <a:rPr lang="en-US" dirty="0"/>
              <a:t>are known as the </a:t>
            </a:r>
            <a:r>
              <a:rPr lang="en-US" b="1" dirty="0"/>
              <a:t>value</a:t>
            </a:r>
            <a:r>
              <a:rPr lang="en-US" dirty="0"/>
              <a:t>. </a:t>
            </a:r>
          </a:p>
          <a:p>
            <a:pPr lvl="0"/>
            <a:r>
              <a:rPr lang="en-US" dirty="0"/>
              <a:t>The selector(s) points to the </a:t>
            </a:r>
            <a:r>
              <a:rPr lang="en-US" b="1" dirty="0"/>
              <a:t>HTML elements</a:t>
            </a:r>
            <a:r>
              <a:rPr lang="en-US" dirty="0"/>
              <a:t> you want to style. </a:t>
            </a:r>
          </a:p>
          <a:p>
            <a:pPr lvl="0"/>
            <a:r>
              <a:rPr lang="en-US" dirty="0"/>
              <a:t>The </a:t>
            </a:r>
            <a:r>
              <a:rPr lang="en-US" b="1" dirty="0"/>
              <a:t>declaration block</a:t>
            </a:r>
            <a:r>
              <a:rPr lang="en-US" dirty="0"/>
              <a:t> contains one or more declaration(s) separated by semicolon(s). </a:t>
            </a:r>
          </a:p>
          <a:p>
            <a:pPr lvl="0"/>
            <a:r>
              <a:rPr lang="en-US" dirty="0"/>
              <a:t>Each declaration includes a CSS property name and a value, separated by a colon. </a:t>
            </a:r>
          </a:p>
          <a:p>
            <a:r>
              <a:rPr lang="en-US" dirty="0"/>
              <a:t>A CSS declaration always ends with a semicolon </a:t>
            </a:r>
            <a:r>
              <a:rPr lang="en-US" b="1" dirty="0"/>
              <a:t>“;”</a:t>
            </a:r>
            <a:r>
              <a:rPr lang="en-US" dirty="0"/>
              <a:t> and declaration blocks are surrounded by curly braces.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5276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Assessment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0" indent="-457200">
              <a:buFont typeface="+mj-lt"/>
              <a:buAutoNum type="arabicPeriod"/>
            </a:pPr>
            <a:r>
              <a:rPr lang="en-US" dirty="0"/>
              <a:t>What is the difference between the web and the internet? </a:t>
            </a:r>
          </a:p>
          <a:p>
            <a:pPr marL="457200" lvl="0" indent="-457200">
              <a:buFont typeface="+mj-lt"/>
              <a:buAutoNum type="arabicPeriod"/>
            </a:pPr>
            <a:r>
              <a:rPr lang="en-US" dirty="0"/>
              <a:t>What is the difference between uniform resource locator(URL) and search engine? </a:t>
            </a:r>
          </a:p>
          <a:p>
            <a:pPr marL="457200" lvl="0" indent="-457200">
              <a:buFont typeface="+mj-lt"/>
              <a:buAutoNum type="arabicPeriod"/>
            </a:pPr>
            <a:r>
              <a:rPr lang="en-US" dirty="0"/>
              <a:t>Explain a Mark-up language. </a:t>
            </a:r>
          </a:p>
          <a:p>
            <a:pPr marL="457200" lvl="0" indent="-457200">
              <a:buFont typeface="+mj-lt"/>
              <a:buAutoNum type="arabicPeriod"/>
            </a:pPr>
            <a:r>
              <a:rPr lang="en-US" dirty="0"/>
              <a:t>Explain a Style-sheet language.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1880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&lt;h1&gt;Thank You !&lt;/h1&gt;</a:t>
            </a:r>
            <a:endParaRPr lang="en-US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1097280" y="2069840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Thank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You !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5895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/>
            <a:r>
              <a:rPr lang="en-US" dirty="0" smtClean="0"/>
              <a:t>THE BUILDING BLOCK OF WEBSITES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7039" y="491196"/>
            <a:ext cx="3964424" cy="3964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463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HTML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510967"/>
          </a:xfrm>
        </p:spPr>
        <p:txBody>
          <a:bodyPr>
            <a:normAutofit/>
          </a:bodyPr>
          <a:lstStyle/>
          <a:p>
            <a:r>
              <a:rPr lang="en-US" dirty="0"/>
              <a:t>As said earlier, HTML is a markup language for describing web documents (web pages). 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097280" y="2465075"/>
            <a:ext cx="5048995" cy="3549226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en-US" dirty="0" smtClean="0"/>
              <a:t>HTML </a:t>
            </a:r>
            <a:r>
              <a:rPr lang="en-US" dirty="0"/>
              <a:t>stands for Hyper Text Markup Language. </a:t>
            </a:r>
          </a:p>
          <a:p>
            <a:pPr lvl="0"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en-US" dirty="0" smtClean="0"/>
              <a:t>A </a:t>
            </a:r>
            <a:r>
              <a:rPr lang="en-US" dirty="0"/>
              <a:t>Markup language is a set of markup tags. </a:t>
            </a:r>
          </a:p>
          <a:p>
            <a:pPr lvl="0"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en-US" dirty="0" smtClean="0"/>
              <a:t>HTML </a:t>
            </a:r>
            <a:r>
              <a:rPr lang="en-US" dirty="0"/>
              <a:t>documents are described by HTML tags. </a:t>
            </a:r>
          </a:p>
          <a:p>
            <a:pPr lvl="0"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en-US" dirty="0" smtClean="0"/>
              <a:t>Each </a:t>
            </a:r>
            <a:r>
              <a:rPr lang="en-US" dirty="0"/>
              <a:t>HTML tags describes different document content. </a:t>
            </a:r>
          </a:p>
          <a:p>
            <a:pPr lvl="0"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en-US" dirty="0" smtClean="0"/>
              <a:t>HTML </a:t>
            </a:r>
            <a:r>
              <a:rPr lang="en-US" dirty="0"/>
              <a:t>are used to create web page. 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702457" y="2465075"/>
            <a:ext cx="5009405" cy="3549226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We have two types of web </a:t>
            </a:r>
            <a:r>
              <a:rPr lang="en-US" dirty="0" smtClean="0"/>
              <a:t>pages. </a:t>
            </a:r>
            <a:endParaRPr lang="en-US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Static web page/website 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Dynamic web page/website </a:t>
            </a:r>
          </a:p>
        </p:txBody>
      </p:sp>
    </p:spTree>
    <p:extLst>
      <p:ext uri="{BB962C8B-B14F-4D97-AF65-F5344CB8AC3E}">
        <p14:creationId xmlns:p14="http://schemas.microsoft.com/office/powerpoint/2010/main" val="3997726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Static Web </a:t>
            </a:r>
            <a:r>
              <a:rPr lang="en-US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Page/Website 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510967"/>
          </a:xfrm>
        </p:spPr>
        <p:txBody>
          <a:bodyPr>
            <a:normAutofit/>
          </a:bodyPr>
          <a:lstStyle/>
          <a:p>
            <a:r>
              <a:rPr lang="en-US" dirty="0"/>
              <a:t>As said earlier, HTML is a markup language for describing web documents (web pages). 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097280" y="2465075"/>
            <a:ext cx="5048995" cy="3549226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en-US" dirty="0" smtClean="0"/>
              <a:t>HTML </a:t>
            </a:r>
            <a:r>
              <a:rPr lang="en-US" dirty="0"/>
              <a:t>stands for Hyper Text Markup Language. </a:t>
            </a:r>
          </a:p>
          <a:p>
            <a:pPr lvl="0"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en-US" dirty="0" smtClean="0"/>
              <a:t>A </a:t>
            </a:r>
            <a:r>
              <a:rPr lang="en-US" dirty="0"/>
              <a:t>Markup language is a set of markup tags. </a:t>
            </a:r>
          </a:p>
          <a:p>
            <a:pPr lvl="0"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en-US" dirty="0" smtClean="0"/>
              <a:t>HTML </a:t>
            </a:r>
            <a:r>
              <a:rPr lang="en-US" dirty="0"/>
              <a:t>documents are described by HTML tags. </a:t>
            </a:r>
          </a:p>
          <a:p>
            <a:pPr lvl="0"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en-US" dirty="0" smtClean="0"/>
              <a:t>Each </a:t>
            </a:r>
            <a:r>
              <a:rPr lang="en-US" dirty="0"/>
              <a:t>HTML tags describes different document content. </a:t>
            </a:r>
          </a:p>
          <a:p>
            <a:pPr lvl="0"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en-US" dirty="0" smtClean="0"/>
              <a:t>HTML </a:t>
            </a:r>
            <a:r>
              <a:rPr lang="en-US" dirty="0"/>
              <a:t>are used to create web page. 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146275" y="2465075"/>
            <a:ext cx="5009405" cy="3549226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We have two types of web pages or websites. 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Static web page/website 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Dynamic web page/website </a:t>
            </a:r>
          </a:p>
        </p:txBody>
      </p:sp>
    </p:spTree>
    <p:extLst>
      <p:ext uri="{BB962C8B-B14F-4D97-AF65-F5344CB8AC3E}">
        <p14:creationId xmlns:p14="http://schemas.microsoft.com/office/powerpoint/2010/main" val="2429311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4" grpId="0"/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Uniform Resource Locator (URL)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6386"/>
            <a:ext cx="10058400" cy="650629"/>
          </a:xfrm>
        </p:spPr>
        <p:txBody>
          <a:bodyPr/>
          <a:lstStyle/>
          <a:p>
            <a:pPr algn="just"/>
            <a:r>
              <a:rPr lang="en-US" dirty="0"/>
              <a:t>These are words of patterns, use to refers to website. In other words, </a:t>
            </a:r>
            <a:r>
              <a:rPr lang="en-US" dirty="0" smtClean="0"/>
              <a:t>they are called domain </a:t>
            </a:r>
            <a:r>
              <a:rPr lang="en-US" dirty="0"/>
              <a:t>names.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423660" y="2593731"/>
            <a:ext cx="4732020" cy="355209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u="sng" dirty="0"/>
              <a:t>Examples of Uniform Resource Locator(URL) are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dirty="0" smtClean="0"/>
              <a:t>www.sitename.com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dirty="0" smtClean="0"/>
              <a:t>https//:www.example.com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dirty="0" smtClean="0"/>
              <a:t>http//:www.newsite.ng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dirty="0" smtClean="0"/>
              <a:t>www.blog.sitename.co.uk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dirty="0" smtClean="0"/>
              <a:t>www.example.co.za/contact.html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79" y="2593731"/>
            <a:ext cx="5196253" cy="3464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576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Search Engine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6386"/>
            <a:ext cx="10058400" cy="650629"/>
          </a:xfrm>
        </p:spPr>
        <p:txBody>
          <a:bodyPr/>
          <a:lstStyle/>
          <a:p>
            <a:pPr algn="just"/>
            <a:r>
              <a:rPr lang="en-US" dirty="0"/>
              <a:t>These are tools on the web used to locate searched keywords or phrases.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097280" y="2593731"/>
            <a:ext cx="4732020" cy="3552092"/>
          </a:xfrm>
          <a:prstGeom prst="rect">
            <a:avLst/>
          </a:prstGeom>
        </p:spPr>
        <p:txBody>
          <a:bodyPr vert="horz" lIns="0" tIns="45720" rIns="0" bIns="45720" rtlCol="0">
            <a:normAutofit fontScale="92500" lnSpcReduction="2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u="sng" dirty="0"/>
              <a:t>Examples of </a:t>
            </a:r>
            <a:r>
              <a:rPr lang="en-US" b="1" u="sng" dirty="0" smtClean="0"/>
              <a:t>Search Engine are</a:t>
            </a:r>
            <a:endParaRPr lang="en-US" b="1" u="sng" dirty="0"/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dirty="0" smtClean="0"/>
              <a:t>Google 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dirty="0" smtClean="0"/>
              <a:t>Bing 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dirty="0" smtClean="0"/>
              <a:t>Yahoo</a:t>
            </a:r>
            <a:r>
              <a:rPr lang="en-US" dirty="0"/>
              <a:t>! 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dirty="0" smtClean="0"/>
              <a:t>Baidu 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dirty="0" smtClean="0"/>
              <a:t>DuckDuckGo 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dirty="0" err="1" smtClean="0"/>
              <a:t>Yandex</a:t>
            </a:r>
            <a:r>
              <a:rPr lang="en-US" dirty="0" smtClean="0"/>
              <a:t> 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dirty="0" smtClean="0"/>
              <a:t>Ask.com 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dirty="0" smtClean="0"/>
              <a:t>Etc</a:t>
            </a:r>
            <a:r>
              <a:rPr lang="en-US" dirty="0"/>
              <a:t>.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8865" y="2951578"/>
            <a:ext cx="6159297" cy="2836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61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Web Browser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6386"/>
            <a:ext cx="10058400" cy="650629"/>
          </a:xfrm>
        </p:spPr>
        <p:txBody>
          <a:bodyPr/>
          <a:lstStyle/>
          <a:p>
            <a:pPr algn="just"/>
            <a:r>
              <a:rPr lang="en-US" dirty="0"/>
              <a:t>These are tools or applications, used for accessing web resources. The purpose of a web browser is to read web resources and display them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097280" y="2593731"/>
            <a:ext cx="4732020" cy="355209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u="sng" dirty="0"/>
              <a:t>Examples of </a:t>
            </a:r>
            <a:r>
              <a:rPr lang="en-US" b="1" u="sng" dirty="0" smtClean="0"/>
              <a:t>Web Browsers are</a:t>
            </a:r>
            <a:endParaRPr lang="en-US" b="1" u="sng" dirty="0"/>
          </a:p>
          <a:p>
            <a:pPr lvl="0">
              <a:buFont typeface="Wingdings" panose="05000000000000000000" pitchFamily="2" charset="2"/>
              <a:buChar char="v"/>
            </a:pPr>
            <a:r>
              <a:rPr lang="en-US" dirty="0"/>
              <a:t>Internet Explorer.</a:t>
            </a:r>
          </a:p>
          <a:p>
            <a:pPr lvl="0">
              <a:buFont typeface="Wingdings" panose="05000000000000000000" pitchFamily="2" charset="2"/>
              <a:buChar char="v"/>
            </a:pPr>
            <a:r>
              <a:rPr lang="en-US" dirty="0"/>
              <a:t>Google Chrome.</a:t>
            </a:r>
          </a:p>
          <a:p>
            <a:pPr lvl="0">
              <a:buFont typeface="Wingdings" panose="05000000000000000000" pitchFamily="2" charset="2"/>
              <a:buChar char="v"/>
            </a:pPr>
            <a:r>
              <a:rPr lang="en-US" dirty="0"/>
              <a:t>Mozilla Firefox.</a:t>
            </a:r>
          </a:p>
          <a:p>
            <a:pPr lvl="0">
              <a:buFont typeface="Wingdings" panose="05000000000000000000" pitchFamily="2" charset="2"/>
              <a:buChar char="v"/>
            </a:pPr>
            <a:r>
              <a:rPr lang="en-US" dirty="0"/>
              <a:t>Safari.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Opera</a:t>
            </a:r>
            <a:r>
              <a:rPr lang="en-US" dirty="0" smtClean="0"/>
              <a:t>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 smtClean="0"/>
              <a:t>Etc</a:t>
            </a:r>
            <a:r>
              <a:rPr lang="en-US" dirty="0"/>
              <a:t>.</a:t>
            </a:r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8659" y="2711618"/>
            <a:ext cx="5767021" cy="3244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219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Internet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5251707"/>
            <a:ext cx="10058400" cy="650629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b="1" dirty="0"/>
              <a:t>Internet </a:t>
            </a:r>
            <a:r>
              <a:rPr lang="en-US" dirty="0"/>
              <a:t>serves as the means of communications of multiple computers including clients and servers globally.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1900510"/>
            <a:ext cx="4026740" cy="281386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155" y="1808450"/>
            <a:ext cx="5122525" cy="3076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085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Web Server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6386"/>
            <a:ext cx="10058400" cy="1726373"/>
          </a:xfrm>
        </p:spPr>
        <p:txBody>
          <a:bodyPr/>
          <a:lstStyle/>
          <a:p>
            <a:r>
              <a:rPr lang="en-US" dirty="0"/>
              <a:t>The Web Server, is a server software or device used for storing web resources which can be accessible by users via the internet using a </a:t>
            </a:r>
            <a:r>
              <a:rPr lang="en-US" b="1" dirty="0"/>
              <a:t>web browser</a:t>
            </a:r>
            <a:r>
              <a:rPr lang="en-US" dirty="0"/>
              <a:t>. </a:t>
            </a:r>
          </a:p>
          <a:p>
            <a:r>
              <a:rPr lang="en-US" dirty="0"/>
              <a:t>The primary function of a web server is to store, process and deliver web resources to clients. The communication between clients and server takes place using the Hypertext Transfer Protocol(HTTP).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3681785"/>
            <a:ext cx="5161662" cy="2266528"/>
          </a:xfrm>
          <a:prstGeom prst="rect">
            <a:avLst/>
          </a:prstGeom>
        </p:spPr>
      </p:pic>
      <p:pic>
        <p:nvPicPr>
          <p:cNvPr id="7" name="Picture 6" descr="what-is-a-web-server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2520" y="3388025"/>
            <a:ext cx="4783160" cy="2846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558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Web Resources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6386"/>
            <a:ext cx="10058400" cy="650629"/>
          </a:xfrm>
        </p:spPr>
        <p:txBody>
          <a:bodyPr/>
          <a:lstStyle/>
          <a:p>
            <a:pPr algn="just"/>
            <a:r>
              <a:rPr lang="en-US" dirty="0"/>
              <a:t>These are files and documents that are accessible on the web. 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097280" y="2593731"/>
            <a:ext cx="4732020" cy="355209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u="sng" dirty="0"/>
              <a:t>Examples of </a:t>
            </a:r>
            <a:r>
              <a:rPr lang="en-US" b="1" u="sng" dirty="0" smtClean="0"/>
              <a:t>Web Resources are</a:t>
            </a:r>
            <a:endParaRPr lang="en-US" b="1" u="sng" dirty="0"/>
          </a:p>
          <a:p>
            <a:pPr>
              <a:buFont typeface="Wingdings" panose="05000000000000000000" pitchFamily="2" charset="2"/>
              <a:buChar char="v"/>
            </a:pPr>
            <a:r>
              <a:rPr lang="fr-FR" dirty="0" smtClean="0"/>
              <a:t>Web pages </a:t>
            </a:r>
            <a:endParaRPr lang="fr-FR" dirty="0"/>
          </a:p>
          <a:p>
            <a:pPr>
              <a:buFont typeface="Wingdings" panose="05000000000000000000" pitchFamily="2" charset="2"/>
              <a:buChar char="v"/>
            </a:pPr>
            <a:r>
              <a:rPr lang="fr-FR" dirty="0"/>
              <a:t>Images 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fr-FR" dirty="0"/>
              <a:t>Documents 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fr-FR" dirty="0" smtClean="0"/>
              <a:t>Vidéos </a:t>
            </a:r>
            <a:endParaRPr lang="fr-FR" dirty="0"/>
          </a:p>
          <a:p>
            <a:pPr>
              <a:buFont typeface="Wingdings" panose="05000000000000000000" pitchFamily="2" charset="2"/>
              <a:buChar char="v"/>
            </a:pPr>
            <a:r>
              <a:rPr lang="fr-FR" dirty="0" smtClean="0"/>
              <a:t>Audio </a:t>
            </a:r>
            <a:endParaRPr lang="fr-FR" dirty="0"/>
          </a:p>
          <a:p>
            <a:pPr>
              <a:buFont typeface="Wingdings" panose="05000000000000000000" pitchFamily="2" charset="2"/>
              <a:buChar char="v"/>
            </a:pPr>
            <a:r>
              <a:rPr lang="fr-FR" dirty="0"/>
              <a:t>Etc.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2746" y="2171700"/>
            <a:ext cx="4048273" cy="4048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981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Tools used in creating web resources are 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191548" y="1869785"/>
            <a:ext cx="9964132" cy="3198666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buNone/>
            </a:pPr>
            <a:r>
              <a:rPr lang="en-US" sz="2400" dirty="0"/>
              <a:t>HTML </a:t>
            </a:r>
            <a:r>
              <a:rPr lang="en-US" sz="2400" dirty="0" smtClean="0"/>
              <a:t>	</a:t>
            </a:r>
            <a:r>
              <a:rPr lang="en-US" sz="2400" dirty="0"/>
              <a:t>	</a:t>
            </a:r>
            <a:r>
              <a:rPr lang="en-US" sz="2400" dirty="0" smtClean="0"/>
              <a:t>CSS </a:t>
            </a:r>
            <a:r>
              <a:rPr lang="en-US" sz="2400" dirty="0"/>
              <a:t>		</a:t>
            </a:r>
            <a:r>
              <a:rPr lang="en-US" sz="2400" dirty="0" smtClean="0"/>
              <a:t>JAVASCRIPT 		PHP </a:t>
            </a:r>
            <a:r>
              <a:rPr lang="en-US" sz="2400" dirty="0"/>
              <a:t>	</a:t>
            </a:r>
            <a:r>
              <a:rPr lang="en-US" sz="2400" dirty="0" smtClean="0"/>
              <a:t>MySQL 	Etc</a:t>
            </a:r>
            <a:r>
              <a:rPr lang="en-US" sz="2400" dirty="0"/>
              <a:t>.</a:t>
            </a:r>
            <a:br>
              <a:rPr lang="en-US" sz="2400" dirty="0"/>
            </a:br>
            <a:endParaRPr lang="en-US" sz="2400" dirty="0"/>
          </a:p>
          <a:p>
            <a:pPr algn="ctr"/>
            <a:endParaRPr lang="en-US" b="1" u="sng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9748" y="2539087"/>
            <a:ext cx="5873464" cy="3305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575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798</TotalTime>
  <Words>1394</Words>
  <Application>Microsoft Office PowerPoint</Application>
  <PresentationFormat>Widescreen</PresentationFormat>
  <Paragraphs>177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Arial</vt:lpstr>
      <vt:lpstr>Calibri</vt:lpstr>
      <vt:lpstr>Calibri Light</vt:lpstr>
      <vt:lpstr>Wingdings</vt:lpstr>
      <vt:lpstr>Retrospect</vt:lpstr>
      <vt:lpstr>Introduction To Web</vt:lpstr>
      <vt:lpstr>What is W.W.W</vt:lpstr>
      <vt:lpstr>Uniform Resource Locator (URL)</vt:lpstr>
      <vt:lpstr>Search Engine</vt:lpstr>
      <vt:lpstr>Web Browser</vt:lpstr>
      <vt:lpstr>Internet</vt:lpstr>
      <vt:lpstr>Web Server</vt:lpstr>
      <vt:lpstr>Web Resources</vt:lpstr>
      <vt:lpstr>Tools used in creating web resources are </vt:lpstr>
      <vt:lpstr>Introduction To HTML</vt:lpstr>
      <vt:lpstr>What is HTML</vt:lpstr>
      <vt:lpstr>Example</vt:lpstr>
      <vt:lpstr>Example Explained</vt:lpstr>
      <vt:lpstr>HTML Tags</vt:lpstr>
      <vt:lpstr>Tools used in creating and displaying HTML files are </vt:lpstr>
      <vt:lpstr>Code Editors</vt:lpstr>
      <vt:lpstr>Plain Text Editors</vt:lpstr>
      <vt:lpstr>Integrated Development Environment (IDE) </vt:lpstr>
      <vt:lpstr>Code Editors</vt:lpstr>
      <vt:lpstr>Web Browser</vt:lpstr>
      <vt:lpstr>Introduction To CSS</vt:lpstr>
      <vt:lpstr>What is CSS</vt:lpstr>
      <vt:lpstr>Example</vt:lpstr>
      <vt:lpstr>Example</vt:lpstr>
      <vt:lpstr>Assessment</vt:lpstr>
      <vt:lpstr>&lt;h1&gt;Thank You !&lt;/h1&gt;</vt:lpstr>
      <vt:lpstr>PowerPoint Presentation</vt:lpstr>
      <vt:lpstr>What is HTML</vt:lpstr>
      <vt:lpstr>Static Web Page/Website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Web</dc:title>
  <dc:creator>KENUKON</dc:creator>
  <cp:lastModifiedBy>KENUKON</cp:lastModifiedBy>
  <cp:revision>39</cp:revision>
  <dcterms:created xsi:type="dcterms:W3CDTF">2022-11-04T12:06:46Z</dcterms:created>
  <dcterms:modified xsi:type="dcterms:W3CDTF">2022-11-23T14:07:53Z</dcterms:modified>
</cp:coreProperties>
</file>